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3/16/2021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Три пепељуге</a:t>
            </a:r>
            <a:endParaRPr lang="sr-Latn-RS" dirty="0"/>
          </a:p>
        </p:txBody>
      </p:sp>
      <p:sp>
        <p:nvSpPr>
          <p:cNvPr id="3" name="Subtitle 2"/>
          <p:cNvSpPr>
            <a:spLocks noGrp="1"/>
          </p:cNvSpPr>
          <p:nvPr>
            <p:ph type="subTitle" idx="1"/>
          </p:nvPr>
        </p:nvSpPr>
        <p:spPr/>
        <p:txBody>
          <a:bodyPr>
            <a:normAutofit lnSpcReduction="10000"/>
          </a:bodyPr>
          <a:lstStyle/>
          <a:p>
            <a:r>
              <a:rPr lang="sr-Cyrl-RS" dirty="0" smtClean="0"/>
              <a:t>Књижевност за децу</a:t>
            </a:r>
          </a:p>
          <a:p>
            <a:r>
              <a:rPr lang="sr-Cyrl-RS" dirty="0" smtClean="0"/>
              <a:t>Вежбе: 4. час</a:t>
            </a:r>
            <a:endParaRPr lang="sr-Latn-RS" dirty="0"/>
          </a:p>
        </p:txBody>
      </p:sp>
      <p:sp>
        <p:nvSpPr>
          <p:cNvPr id="4" name="TextBox 3"/>
          <p:cNvSpPr txBox="1"/>
          <p:nvPr/>
        </p:nvSpPr>
        <p:spPr>
          <a:xfrm>
            <a:off x="5334000" y="5410200"/>
            <a:ext cx="3124200" cy="369332"/>
          </a:xfrm>
          <a:prstGeom prst="rect">
            <a:avLst/>
          </a:prstGeom>
          <a:noFill/>
        </p:spPr>
        <p:txBody>
          <a:bodyPr wrap="square" rtlCol="0">
            <a:spAutoFit/>
          </a:bodyPr>
          <a:lstStyle/>
          <a:p>
            <a:r>
              <a:rPr lang="sr-Cyrl-RS" dirty="0" smtClean="0"/>
              <a:t>Јелена Кукић</a:t>
            </a:r>
            <a:endParaRPr lang="sr-Latn-R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404" y="440864"/>
            <a:ext cx="4064209" cy="2978303"/>
          </a:xfrm>
          <a:prstGeom prst="rect">
            <a:avLst/>
          </a:prstGeom>
          <a:ln>
            <a:noFill/>
          </a:ln>
          <a:effectLst>
            <a:softEdge rad="112500"/>
          </a:effectLst>
        </p:spPr>
      </p:pic>
    </p:spTree>
    <p:extLst>
      <p:ext uri="{BB962C8B-B14F-4D97-AF65-F5344CB8AC3E}">
        <p14:creationId xmlns:p14="http://schemas.microsoft.com/office/powerpoint/2010/main" val="151807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ata 3"/>
          <p:cNvSpPr/>
          <p:nvPr/>
        </p:nvSpPr>
        <p:spPr>
          <a:xfrm>
            <a:off x="533400" y="685800"/>
            <a:ext cx="8305800" cy="5334000"/>
          </a:xfrm>
          <a:prstGeom prst="flowChartInputOutp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000" dirty="0" smtClean="0">
                <a:solidFill>
                  <a:schemeClr val="tx1"/>
                </a:solidFill>
              </a:rPr>
              <a:t>Браћа Грим су сматрали да изворне мотиве </a:t>
            </a:r>
            <a:r>
              <a:rPr lang="sr-Cyrl-RS" sz="2000" b="1" dirty="0" smtClean="0">
                <a:solidFill>
                  <a:schemeClr val="tx1"/>
                </a:solidFill>
              </a:rPr>
              <a:t>не треба мењати, нити прерађивати</a:t>
            </a:r>
            <a:r>
              <a:rPr lang="sr-Cyrl-RS" sz="2000" dirty="0" smtClean="0">
                <a:solidFill>
                  <a:schemeClr val="tx1"/>
                </a:solidFill>
              </a:rPr>
              <a:t>. Сматрали су да се етнолошким текстовима у којима преовлађују епско-фантастични елементи не сме додати ниједан модеран елеменат који би бајци нарушио вредност. Такође, </a:t>
            </a:r>
            <a:r>
              <a:rPr lang="sr-Cyrl-RS" sz="2000" b="1" dirty="0" smtClean="0">
                <a:solidFill>
                  <a:schemeClr val="tx1"/>
                </a:solidFill>
              </a:rPr>
              <a:t>желели су да задрже једноставност описа радње у бајци, те да  смисао и циљ бајке остане исти.</a:t>
            </a:r>
          </a:p>
          <a:p>
            <a:pPr algn="ctr"/>
            <a:endParaRPr lang="sr-Cyrl-RS" sz="2000" i="1" dirty="0">
              <a:solidFill>
                <a:schemeClr val="tx1"/>
              </a:solidFill>
            </a:endParaRPr>
          </a:p>
          <a:p>
            <a:pPr algn="ctr"/>
            <a:r>
              <a:rPr lang="sr-Cyrl-RS" sz="2000" i="1" dirty="0" smtClean="0">
                <a:solidFill>
                  <a:schemeClr val="tx1"/>
                </a:solidFill>
              </a:rPr>
              <a:t>Мала збирка бајки за децу</a:t>
            </a:r>
            <a:r>
              <a:rPr lang="sr-Cyrl-RS" sz="2000" dirty="0" smtClean="0">
                <a:solidFill>
                  <a:schemeClr val="tx1"/>
                </a:solidFill>
              </a:rPr>
              <a:t>, објављена 1825. садржала је педесетак бајки из којих су браћа Грим </a:t>
            </a:r>
            <a:r>
              <a:rPr lang="sr-Cyrl-RS" sz="2000" b="1" dirty="0" smtClean="0">
                <a:solidFill>
                  <a:schemeClr val="tx1"/>
                </a:solidFill>
              </a:rPr>
              <a:t>избацила бруталне сцене </a:t>
            </a:r>
            <a:r>
              <a:rPr lang="sr-Cyrl-RS" sz="2000" dirty="0" smtClean="0">
                <a:solidFill>
                  <a:schemeClr val="tx1"/>
                </a:solidFill>
              </a:rPr>
              <a:t>како би удовољили захтевима публике 19. века, те приближили деци народне умотворине.</a:t>
            </a:r>
            <a:endParaRPr lang="sr-Latn-RS" sz="2000" dirty="0">
              <a:solidFill>
                <a:schemeClr val="tx1"/>
              </a:solidFill>
            </a:endParaRPr>
          </a:p>
        </p:txBody>
      </p:sp>
    </p:spTree>
    <p:extLst>
      <p:ext uri="{BB962C8B-B14F-4D97-AF65-F5344CB8AC3E}">
        <p14:creationId xmlns:p14="http://schemas.microsoft.com/office/powerpoint/2010/main" val="1545216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edefined Process 4"/>
          <p:cNvSpPr/>
          <p:nvPr/>
        </p:nvSpPr>
        <p:spPr>
          <a:xfrm>
            <a:off x="838200" y="762000"/>
            <a:ext cx="7086600" cy="609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БРАЋА ГРИМ САЧУВАЛИ СУ ОД ЗАБОРАВА ВИШЕ ОД ДВЕСТА ПРИПОВЕДАКА И БАЈКИ.</a:t>
            </a:r>
            <a:endParaRPr lang="sr-Latn-RS" dirty="0"/>
          </a:p>
        </p:txBody>
      </p:sp>
      <p:sp>
        <p:nvSpPr>
          <p:cNvPr id="6" name="Flowchart: Punched Tape 5"/>
          <p:cNvSpPr/>
          <p:nvPr/>
        </p:nvSpPr>
        <p:spPr>
          <a:xfrm>
            <a:off x="838200" y="1752600"/>
            <a:ext cx="7391400" cy="1524000"/>
          </a:xfrm>
          <a:prstGeom prst="flowChartPunchedTap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Осим што су их сакупљали, браћа Грим су бајке и уметнички обликовали. Многе бајке се разликују од аутентичних народних форми.</a:t>
            </a:r>
            <a:endParaRPr lang="sr-Latn-RS" dirty="0"/>
          </a:p>
        </p:txBody>
      </p:sp>
      <p:sp>
        <p:nvSpPr>
          <p:cNvPr id="7" name="Flowchart: Decision 6"/>
          <p:cNvSpPr/>
          <p:nvPr/>
        </p:nvSpPr>
        <p:spPr>
          <a:xfrm>
            <a:off x="1143000" y="3276600"/>
            <a:ext cx="7391400" cy="1447800"/>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solidFill>
                  <a:schemeClr val="tx1"/>
                </a:solidFill>
              </a:rPr>
              <a:t>У овим бајкама можемо пронаћи трагове многобоштва и ритуалних обреда који осликавају дух народа.</a:t>
            </a:r>
            <a:endParaRPr lang="sr-Latn-RS" dirty="0">
              <a:solidFill>
                <a:schemeClr val="tx1"/>
              </a:solidFill>
            </a:endParaRPr>
          </a:p>
        </p:txBody>
      </p:sp>
      <p:sp>
        <p:nvSpPr>
          <p:cNvPr id="8" name="Flowchart: Manual Input 7"/>
          <p:cNvSpPr/>
          <p:nvPr/>
        </p:nvSpPr>
        <p:spPr>
          <a:xfrm>
            <a:off x="990600" y="4724400"/>
            <a:ext cx="7696200" cy="1905000"/>
          </a:xfrm>
          <a:prstGeom prst="flowChartManualInp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Све Гримове бајке могу се сврстати у две групе:</a:t>
            </a:r>
          </a:p>
          <a:p>
            <a:pPr marL="342900" indent="-342900" algn="ctr">
              <a:buAutoNum type="arabicPeriod"/>
            </a:pPr>
            <a:r>
              <a:rPr lang="sr-Cyrl-RS" dirty="0" smtClean="0"/>
              <a:t>Бајке са фантастичним и чудесним садржајем</a:t>
            </a:r>
          </a:p>
          <a:p>
            <a:pPr marL="342900" indent="-342900" algn="ctr">
              <a:buAutoNum type="arabicPeriod"/>
            </a:pPr>
            <a:r>
              <a:rPr lang="sr-Cyrl-RS" dirty="0" smtClean="0"/>
              <a:t>Приче реалистичног типа (приче о животињама / приче о јунацима и догађајима из свакодневног живота)</a:t>
            </a:r>
          </a:p>
        </p:txBody>
      </p:sp>
    </p:spTree>
    <p:extLst>
      <p:ext uri="{BB962C8B-B14F-4D97-AF65-F5344CB8AC3E}">
        <p14:creationId xmlns:p14="http://schemas.microsoft.com/office/powerpoint/2010/main" val="1758301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800" dirty="0" smtClean="0"/>
              <a:t>Бајке чудесне садржине ближе су поимању света деце предшколске и ране школске доби.</a:t>
            </a:r>
            <a:endParaRPr lang="sr-Latn-RS" sz="2800" dirty="0"/>
          </a:p>
        </p:txBody>
      </p:sp>
      <p:sp>
        <p:nvSpPr>
          <p:cNvPr id="3" name="Content Placeholder 2"/>
          <p:cNvSpPr>
            <a:spLocks noGrp="1"/>
          </p:cNvSpPr>
          <p:nvPr>
            <p:ph idx="1"/>
          </p:nvPr>
        </p:nvSpPr>
        <p:spPr/>
        <p:txBody>
          <a:bodyPr>
            <a:normAutofit lnSpcReduction="10000"/>
          </a:bodyPr>
          <a:lstStyle/>
          <a:p>
            <a:r>
              <a:rPr lang="sr-Cyrl-RS" dirty="0" smtClean="0"/>
              <a:t>Главни јунак немачке усмене бајке је обично најмлађи син, сналажљиви сељак, путујући занатлија, или бивши војник, који је у борби са наднаравним бићима мисионар истине и неустрашиви победник. Зле силе уступају место правди и истини, а срећа се често осмехне борцу за правду; он постаје богат, док за жену узима лепу принцезу (</a:t>
            </a:r>
            <a:r>
              <a:rPr lang="sr-Cyrl-RS" i="1" dirty="0" smtClean="0"/>
              <a:t>Сточићу постави се, Храбри кројач, Златни гусан</a:t>
            </a:r>
            <a:r>
              <a:rPr lang="sr-Cyrl-RS" dirty="0" smtClean="0"/>
              <a:t>).</a:t>
            </a:r>
          </a:p>
          <a:p>
            <a:r>
              <a:rPr lang="sr-Cyrl-RS" dirty="0" smtClean="0"/>
              <a:t>Предмет поруге и смеха у бајкама из свакодневног живота, најчешће су константне људске мане – завист, кукавичлук, лењост, похлепа, и разметљивост.</a:t>
            </a:r>
          </a:p>
        </p:txBody>
      </p:sp>
    </p:spTree>
    <p:extLst>
      <p:ext uri="{BB962C8B-B14F-4D97-AF65-F5344CB8AC3E}">
        <p14:creationId xmlns:p14="http://schemas.microsoft.com/office/powerpoint/2010/main" val="1597049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Cyrl-RS" sz="2000" dirty="0" smtClean="0"/>
              <a:t>Бајке браће Грим садрже знатно више општих места, карактеристичних за бајку уопште. У њима је стварност уметнички обликована и смештена у сферу чудесног и фантастичног. Посебно је привлачан језик и стил којим су написане, те их деца и данас воле читати.</a:t>
            </a:r>
            <a:endParaRPr lang="sr-Latn-RS" sz="2000" dirty="0"/>
          </a:p>
        </p:txBody>
      </p:sp>
      <p:sp>
        <p:nvSpPr>
          <p:cNvPr id="3" name="Content Placeholder 2"/>
          <p:cNvSpPr>
            <a:spLocks noGrp="1"/>
          </p:cNvSpPr>
          <p:nvPr>
            <p:ph idx="1"/>
          </p:nvPr>
        </p:nvSpPr>
        <p:spPr/>
        <p:txBody>
          <a:bodyPr/>
          <a:lstStyle/>
          <a:p>
            <a:r>
              <a:rPr lang="sr-Cyrl-RS" dirty="0" smtClean="0"/>
              <a:t>Оно по чему ћемо препознати бајке браће Грим, јесте карактеристика која се везује са бајком као жанром уопште, </a:t>
            </a:r>
            <a:r>
              <a:rPr lang="sr-Cyrl-RS" u="sng" dirty="0" smtClean="0"/>
              <a:t>а то је епилог у којем свако добија оно што је заслужио: добро ликује над злом, правда над неправдом, сиромашни заслужују богатство, царевићи освајају срца изабраница, а зли ликови бивају примерено кажњени.</a:t>
            </a:r>
          </a:p>
          <a:p>
            <a:r>
              <a:rPr lang="sr-Cyrl-RS" dirty="0" smtClean="0"/>
              <a:t>Фантастично и чудесно, само на први поглед нестварно и бесмислено, крију исконску жељу човека да се супротстави свакој сили, злу и тиранији.</a:t>
            </a:r>
            <a:endParaRPr lang="sr-Latn-RS" dirty="0"/>
          </a:p>
        </p:txBody>
      </p:sp>
    </p:spTree>
    <p:extLst>
      <p:ext uri="{BB962C8B-B14F-4D97-AF65-F5344CB8AC3E}">
        <p14:creationId xmlns:p14="http://schemas.microsoft.com/office/powerpoint/2010/main" val="3310331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19600"/>
            <a:ext cx="3581400" cy="1752600"/>
          </a:xfrm>
        </p:spPr>
        <p:txBody>
          <a:bodyPr>
            <a:normAutofit fontScale="90000"/>
          </a:bodyPr>
          <a:lstStyle/>
          <a:p>
            <a:r>
              <a:rPr lang="sr-Cyrl-RS" dirty="0" smtClean="0"/>
              <a:t>Вук Стефановић Караџић (1787-1864)</a:t>
            </a:r>
            <a:endParaRPr lang="sr-Latn-R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685800"/>
            <a:ext cx="3824287" cy="5501247"/>
          </a:xfrm>
          <a:prstGeom prst="rect">
            <a:avLst/>
          </a:prstGeom>
          <a:ln>
            <a:noFill/>
          </a:ln>
          <a:effectLst>
            <a:softEdge rad="112500"/>
          </a:effectLst>
        </p:spPr>
      </p:pic>
    </p:spTree>
    <p:extLst>
      <p:ext uri="{BB962C8B-B14F-4D97-AF65-F5344CB8AC3E}">
        <p14:creationId xmlns:p14="http://schemas.microsoft.com/office/powerpoint/2010/main" val="3493678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t>Велики просветитељ </a:t>
            </a:r>
            <a:endParaRPr lang="sr-Latn-RS" dirty="0"/>
          </a:p>
        </p:txBody>
      </p:sp>
      <p:sp>
        <p:nvSpPr>
          <p:cNvPr id="3" name="Content Placeholder 2"/>
          <p:cNvSpPr>
            <a:spLocks noGrp="1"/>
          </p:cNvSpPr>
          <p:nvPr>
            <p:ph idx="1"/>
          </p:nvPr>
        </p:nvSpPr>
        <p:spPr/>
        <p:txBody>
          <a:bodyPr>
            <a:normAutofit fontScale="92500" lnSpcReduction="10000"/>
          </a:bodyPr>
          <a:lstStyle/>
          <a:p>
            <a:r>
              <a:rPr lang="sr-Cyrl-RS" dirty="0" smtClean="0"/>
              <a:t>Овај самоук, чобанин, писар у Првом српском устанку, књижевник, филолог, историчар и етнолог целином свога рада обележава читаву епоху културног развоја. </a:t>
            </a:r>
          </a:p>
          <a:p>
            <a:r>
              <a:rPr lang="sr-Cyrl-RS" dirty="0" smtClean="0"/>
              <a:t>Његово бављење народном књижевноћу било је многострано: он је сакупљач усмених творевина чија збирка, по многим својим особинама није превазиђена, ни по обиму, ни по квалитету, ни по утицају који је имала на писану књижевност.</a:t>
            </a:r>
          </a:p>
          <a:p>
            <a:r>
              <a:rPr lang="sr-Cyrl-RS" dirty="0" smtClean="0"/>
              <a:t>Поставио је темељне принципе за прикупљање и издавање усменокњижевних дела, писао је о многим питањима важним за изучавање усмене традиције.</a:t>
            </a:r>
            <a:endParaRPr lang="sr-Latn-RS" dirty="0"/>
          </a:p>
        </p:txBody>
      </p:sp>
    </p:spTree>
    <p:extLst>
      <p:ext uri="{BB962C8B-B14F-4D97-AF65-F5344CB8AC3E}">
        <p14:creationId xmlns:p14="http://schemas.microsoft.com/office/powerpoint/2010/main" val="3384342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884" y="201561"/>
            <a:ext cx="8610600" cy="3477875"/>
          </a:xfrm>
          <a:prstGeom prst="rect">
            <a:avLst/>
          </a:prstGeom>
          <a:noFill/>
        </p:spPr>
        <p:txBody>
          <a:bodyPr wrap="square" rtlCol="0">
            <a:spAutoFit/>
          </a:bodyPr>
          <a:lstStyle/>
          <a:p>
            <a:r>
              <a:rPr lang="sr-Cyrl-RS" sz="2000" dirty="0" smtClean="0"/>
              <a:t>Бављење народном књижевношћу заузима значајан део свеколиког рада Вука Караџића, а органски је повезано са његовом реформом језика и књижевнокритичком делатношћу.</a:t>
            </a:r>
          </a:p>
          <a:p>
            <a:endParaRPr lang="sr-Cyrl-RS" sz="2000" dirty="0"/>
          </a:p>
          <a:p>
            <a:r>
              <a:rPr lang="sr-Cyrl-RS" sz="2000" dirty="0" smtClean="0"/>
              <a:t>Народне песме и приповетке које је сакупљао, Вук је истицао као УЗОР савременим српским књижевницима.</a:t>
            </a:r>
          </a:p>
          <a:p>
            <a:endParaRPr lang="sr-Cyrl-RS" sz="2000" dirty="0"/>
          </a:p>
          <a:p>
            <a:r>
              <a:rPr lang="sr-Cyrl-RS" sz="2000" dirty="0" smtClean="0"/>
              <a:t>Познантсво са Јернејем Копитарем, цензором словенских књига, ученим и умним човеком загрејаним за идејом словенског јединства, било је кључно како би Вук озбиљније трагао за народним песмама и приповеткама које би записивао.</a:t>
            </a:r>
            <a:endParaRPr lang="sr-Latn-R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333750"/>
            <a:ext cx="6286500" cy="3524250"/>
          </a:xfrm>
          <a:prstGeom prst="rect">
            <a:avLst/>
          </a:prstGeom>
          <a:ln>
            <a:noFill/>
          </a:ln>
          <a:effectLst>
            <a:softEdge rad="112500"/>
          </a:effectLst>
        </p:spPr>
      </p:pic>
    </p:spTree>
    <p:extLst>
      <p:ext uri="{BB962C8B-B14F-4D97-AF65-F5344CB8AC3E}">
        <p14:creationId xmlns:p14="http://schemas.microsoft.com/office/powerpoint/2010/main" val="3060500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686800" cy="4953000"/>
          </a:xfrm>
        </p:spPr>
        <p:txBody>
          <a:bodyPr>
            <a:noAutofit/>
          </a:bodyPr>
          <a:lstStyle/>
          <a:p>
            <a:r>
              <a:rPr lang="sr-Cyrl-RS" sz="2800" dirty="0" smtClean="0"/>
              <a:t>Прво Вуково издање усменокњижевних прозних дела су </a:t>
            </a:r>
            <a:r>
              <a:rPr lang="sr-Cyrl-RS" sz="2800" i="1" dirty="0" smtClean="0"/>
              <a:t>Народне српске приповијетке </a:t>
            </a:r>
            <a:r>
              <a:rPr lang="sr-Cyrl-RS" sz="2800" dirty="0" smtClean="0"/>
              <a:t>(1821.) Збирка је садржавала  дванаест приповедака које је Вук записивао на основу сопственог сећања на приповедање у Тршићу.</a:t>
            </a:r>
          </a:p>
          <a:p>
            <a:r>
              <a:rPr lang="sr-Cyrl-RS" sz="2800" dirty="0" smtClean="0"/>
              <a:t>Друга збирка </a:t>
            </a:r>
            <a:r>
              <a:rPr lang="sr-Cyrl-RS" sz="2800" b="1" i="1" dirty="0" smtClean="0"/>
              <a:t>Српских народних приповијетки </a:t>
            </a:r>
            <a:r>
              <a:rPr lang="sr-Cyrl-RS" sz="2800" dirty="0" smtClean="0"/>
              <a:t>појавила се тек 1853. године. У предговору збирке, која сада броји око 50 приповедака, Вук је све приповетке поделио на </a:t>
            </a:r>
            <a:r>
              <a:rPr lang="sr-Cyrl-RS" sz="2800" i="1" dirty="0" smtClean="0"/>
              <a:t>мушке</a:t>
            </a:r>
            <a:r>
              <a:rPr lang="sr-Cyrl-RS" sz="2800" dirty="0" smtClean="0"/>
              <a:t> („оне у којима нема чудеса, него оно што се приповиједа рекао би човјек да је заиста могло бити“) и </a:t>
            </a:r>
            <a:r>
              <a:rPr lang="sr-Cyrl-RS" sz="2800" i="1" u="sng" dirty="0" smtClean="0">
                <a:solidFill>
                  <a:srgbClr val="C00000"/>
                </a:solidFill>
              </a:rPr>
              <a:t>ЖЕНСКЕ </a:t>
            </a:r>
            <a:r>
              <a:rPr lang="sr-Cyrl-RS" sz="2800" dirty="0" smtClean="0">
                <a:solidFill>
                  <a:srgbClr val="C00000"/>
                </a:solidFill>
              </a:rPr>
              <a:t>(„у којима се приповиједају којекаква чудеса, што не може бити – и по свој прилици само ће за њих бити ријеч </a:t>
            </a:r>
            <a:r>
              <a:rPr lang="sr-Cyrl-RS" sz="2800" i="1" dirty="0" smtClean="0">
                <a:solidFill>
                  <a:srgbClr val="C00000"/>
                </a:solidFill>
              </a:rPr>
              <a:t>гатка“</a:t>
            </a:r>
            <a:r>
              <a:rPr lang="sr-Cyrl-RS" sz="2800" dirty="0" smtClean="0">
                <a:solidFill>
                  <a:srgbClr val="C00000"/>
                </a:solidFill>
              </a:rPr>
              <a:t>)</a:t>
            </a:r>
            <a:endParaRPr lang="sr-Latn-RS" sz="2800" dirty="0">
              <a:solidFill>
                <a:srgbClr val="C00000"/>
              </a:solidFill>
            </a:endParaRPr>
          </a:p>
        </p:txBody>
      </p:sp>
    </p:spTree>
    <p:extLst>
      <p:ext uri="{BB962C8B-B14F-4D97-AF65-F5344CB8AC3E}">
        <p14:creationId xmlns:p14="http://schemas.microsoft.com/office/powerpoint/2010/main" val="238297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2400" dirty="0" smtClean="0"/>
              <a:t>Већ поменуто познантсво са браћом Грим, помогло је Вуку да прикаже српске народне бајке у новом, позитивном светлу. Вук је приликом записивања бајки које је чуо, уносио измене те посебно истицао поједине делове, како би задовољио дидактички принцип, који је сматрао веома важним аспектом народних бајки.</a:t>
            </a:r>
            <a:endParaRPr lang="sr-Latn-RS" sz="2400" dirty="0"/>
          </a:p>
        </p:txBody>
      </p:sp>
      <p:sp>
        <p:nvSpPr>
          <p:cNvPr id="3" name="Content Placeholder 2"/>
          <p:cNvSpPr>
            <a:spLocks noGrp="1"/>
          </p:cNvSpPr>
          <p:nvPr>
            <p:ph idx="1"/>
          </p:nvPr>
        </p:nvSpPr>
        <p:spPr>
          <a:xfrm>
            <a:off x="685800" y="304800"/>
            <a:ext cx="7543800" cy="3886200"/>
          </a:xfrm>
        </p:spPr>
        <p:txBody>
          <a:bodyPr>
            <a:normAutofit fontScale="92500"/>
          </a:bodyPr>
          <a:lstStyle/>
          <a:p>
            <a:r>
              <a:rPr lang="sr-Cyrl-RS" dirty="0" smtClean="0"/>
              <a:t>Бајке (фантастичне приче) Вук назива женским приповеткама, као што можемо да видимо из претходног пасуса. Разлог томе, треба тражити у оквирима патријархалне културе, где су мајке везиване искључиво за простор куће, те за децу. Обављале су послове као што су спремање одеће за укућане, одржавање огњишта, спремање ручка, васпитавање и образовање деце итд. Народне умотворине које погодују деци (загонетке, успаванке, бајке) мајке су причале својој деци и тиме их поучавала, забављајући их истовремено.</a:t>
            </a:r>
          </a:p>
          <a:p>
            <a:pPr marL="0" indent="0">
              <a:buNone/>
            </a:pPr>
            <a:r>
              <a:rPr lang="sr-Cyrl-RS" dirty="0" smtClean="0"/>
              <a:t> </a:t>
            </a:r>
            <a:endParaRPr lang="sr-Latn-RS" dirty="0"/>
          </a:p>
        </p:txBody>
      </p:sp>
    </p:spTree>
    <p:extLst>
      <p:ext uri="{BB962C8B-B14F-4D97-AF65-F5344CB8AC3E}">
        <p14:creationId xmlns:p14="http://schemas.microsoft.com/office/powerpoint/2010/main" val="1602889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935" y="0"/>
            <a:ext cx="6629400" cy="1295400"/>
          </a:xfrm>
        </p:spPr>
        <p:txBody>
          <a:bodyPr>
            <a:normAutofit fontScale="90000"/>
          </a:bodyPr>
          <a:lstStyle/>
          <a:p>
            <a:r>
              <a:rPr lang="sr-Cyrl-RS" dirty="0" smtClean="0"/>
              <a:t>Три пепељуге – ЗАДАТАК </a:t>
            </a:r>
            <a:endParaRPr lang="sr-Latn-RS" dirty="0"/>
          </a:p>
        </p:txBody>
      </p:sp>
      <p:sp>
        <p:nvSpPr>
          <p:cNvPr id="3" name="Content Placeholder 2"/>
          <p:cNvSpPr>
            <a:spLocks noGrp="1"/>
          </p:cNvSpPr>
          <p:nvPr>
            <p:ph idx="1"/>
          </p:nvPr>
        </p:nvSpPr>
        <p:spPr>
          <a:xfrm>
            <a:off x="304800" y="1371600"/>
            <a:ext cx="8077200" cy="4953000"/>
          </a:xfrm>
        </p:spPr>
        <p:txBody>
          <a:bodyPr>
            <a:noAutofit/>
          </a:bodyPr>
          <a:lstStyle/>
          <a:p>
            <a:r>
              <a:rPr lang="sr-Cyrl-RS" sz="1800" dirty="0" smtClean="0"/>
              <a:t>Драги студенти,</a:t>
            </a:r>
          </a:p>
          <a:p>
            <a:pPr marL="0" indent="0">
              <a:buNone/>
            </a:pPr>
            <a:r>
              <a:rPr lang="sr-Cyrl-RS" sz="1800" dirty="0" smtClean="0"/>
              <a:t>На сајту Школе, објављене су три верзије бајке </a:t>
            </a:r>
            <a:r>
              <a:rPr lang="sr-Cyrl-RS" sz="1800" i="1" dirty="0" smtClean="0"/>
              <a:t>Пепељуга (</a:t>
            </a:r>
            <a:r>
              <a:rPr lang="sr-Cyrl-RS" sz="1800" dirty="0" smtClean="0"/>
              <a:t>Шарла Пероа, браће Грим, и Вука Караџића) које обрађују исти мотив – зла маћеха и добра пасторка. Ваш задатак је да их прочитате, те да напишете кратак есеј у којем ћете упоредити ове три бајке. У наставку се налазе основне смернице које можете да пратите како бисте написали есеј:</a:t>
            </a:r>
          </a:p>
          <a:p>
            <a:pPr marL="0" indent="0">
              <a:buNone/>
            </a:pPr>
            <a:endParaRPr lang="sr-Cyrl-RS" sz="1800" dirty="0"/>
          </a:p>
          <a:p>
            <a:pPr marL="457200" indent="-457200">
              <a:buAutoNum type="arabicPeriod"/>
            </a:pPr>
            <a:r>
              <a:rPr lang="sr-Cyrl-RS" sz="1800" dirty="0" smtClean="0"/>
              <a:t>Пронађите доказе у текстовима који су пред вама, како бисте описали сваку од Пепељуга у три бајке. Које су њене особине? Како су обучене? Да ли су именоване? У којој бајци је лик  Пепељуге најживописније приказан по вашем мишљењу? </a:t>
            </a:r>
          </a:p>
          <a:p>
            <a:pPr marL="457200" indent="-457200">
              <a:buAutoNum type="arabicPeriod"/>
            </a:pPr>
            <a:r>
              <a:rPr lang="sr-Cyrl-RS" sz="1800" dirty="0" smtClean="0"/>
              <a:t>Ликови које потом желимо да анализирамо су свакако маћехе, односно њене ћерке. Како ови ликови улазе у живот Пепељуга? Шта можемо рећи о њиховом понашању, карактеру? Какав је однос између Пепељуге и маћехе и њених ћерки у све три верзије бајке? Наведите примере како бисте поткрепили ваша запажања.</a:t>
            </a:r>
          </a:p>
          <a:p>
            <a:pPr marL="457200" indent="-457200">
              <a:buAutoNum type="arabicPeriod"/>
            </a:pPr>
            <a:r>
              <a:rPr lang="sr-Cyrl-RS" sz="1800" dirty="0" smtClean="0"/>
              <a:t>Ко помаже Пепељугама да оду на забаву/ у цркву? Наведите сличности и разлике које се појављују у ове три варијанте. Бајка браће Грим и Вукова Пепељуга деле ток радње, и веома су сличне. Присетите се претходних слајдова. Да ли можете да уочите зашто је Вукова верзија, иако измењена, веома слична бајци браће? У чему се огледају унете измене? </a:t>
            </a:r>
          </a:p>
        </p:txBody>
      </p:sp>
    </p:spTree>
    <p:extLst>
      <p:ext uri="{BB962C8B-B14F-4D97-AF65-F5344CB8AC3E}">
        <p14:creationId xmlns:p14="http://schemas.microsoft.com/office/powerpoint/2010/main" val="2319310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Шарл Перо (1628- 1703)</a:t>
            </a:r>
            <a:endParaRPr lang="sr-Latn-R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09600"/>
            <a:ext cx="8263467" cy="4648200"/>
          </a:xfrm>
          <a:prstGeom prst="rect">
            <a:avLst/>
          </a:prstGeom>
          <a:ln>
            <a:noFill/>
          </a:ln>
          <a:effectLst>
            <a:softEdge rad="112500"/>
          </a:effectLst>
        </p:spPr>
      </p:pic>
    </p:spTree>
    <p:extLst>
      <p:ext uri="{BB962C8B-B14F-4D97-AF65-F5344CB8AC3E}">
        <p14:creationId xmlns:p14="http://schemas.microsoft.com/office/powerpoint/2010/main" val="889517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65" y="228600"/>
            <a:ext cx="9144000" cy="6740307"/>
          </a:xfrm>
          <a:prstGeom prst="rect">
            <a:avLst/>
          </a:prstGeom>
          <a:noFill/>
        </p:spPr>
        <p:txBody>
          <a:bodyPr wrap="square" rtlCol="0">
            <a:spAutoFit/>
          </a:bodyPr>
          <a:lstStyle/>
          <a:p>
            <a:pPr marL="342900" indent="-342900">
              <a:buFont typeface="+mj-lt"/>
              <a:buAutoNum type="arabicPeriod" startAt="4"/>
            </a:pPr>
            <a:r>
              <a:rPr lang="sr-Cyrl-RS" dirty="0" smtClean="0"/>
              <a:t>Обратите </a:t>
            </a:r>
            <a:r>
              <a:rPr lang="sr-Cyrl-RS" dirty="0"/>
              <a:t>пажњу на животиње које се помињу у причама. Укратко се осврните у вашем раду на епизоде у којима се Пепељуге спремају за излазак. Како су обучене</a:t>
            </a:r>
            <a:r>
              <a:rPr lang="sr-Cyrl-RS" dirty="0" smtClean="0"/>
              <a:t>? Од којих материјала су сачињене њихове хаљине?</a:t>
            </a:r>
          </a:p>
          <a:p>
            <a:pPr marL="342900" indent="-342900">
              <a:buFont typeface="+mj-lt"/>
              <a:buAutoNum type="arabicPeriod" startAt="4"/>
            </a:pPr>
            <a:endParaRPr lang="sr-Cyrl-RS" dirty="0" smtClean="0"/>
          </a:p>
          <a:p>
            <a:pPr marL="342900" indent="-342900">
              <a:buFont typeface="+mj-lt"/>
              <a:buAutoNum type="arabicPeriod" startAt="4"/>
            </a:pPr>
            <a:r>
              <a:rPr lang="sr-Cyrl-RS" dirty="0" smtClean="0"/>
              <a:t>Који </a:t>
            </a:r>
            <a:r>
              <a:rPr lang="sr-Cyrl-RS" dirty="0"/>
              <a:t>се све фантастични мотиви јављају у овим </a:t>
            </a:r>
            <a:r>
              <a:rPr lang="sr-Cyrl-RS" dirty="0" smtClean="0"/>
              <a:t>бајкама, те у ком својству? Да ли можете фантастичне мотиве везати за одређене ликове? </a:t>
            </a:r>
          </a:p>
          <a:p>
            <a:pPr marL="342900" indent="-342900">
              <a:buFont typeface="+mj-lt"/>
              <a:buAutoNum type="arabicPeriod" startAt="4"/>
            </a:pPr>
            <a:endParaRPr lang="sr-Cyrl-RS" dirty="0" smtClean="0"/>
          </a:p>
          <a:p>
            <a:pPr marL="342900" indent="-342900">
              <a:buFont typeface="+mj-lt"/>
              <a:buAutoNum type="arabicPeriod" startAt="4"/>
            </a:pPr>
            <a:r>
              <a:rPr lang="sr-Cyrl-RS" dirty="0" smtClean="0"/>
              <a:t>Одговарајући на питање како принц открива своју Пепељугу у свакој појединачној верзији, потрудите се да наведете основне сличности и разлике у принчевој потрази за драгом. </a:t>
            </a:r>
          </a:p>
          <a:p>
            <a:pPr marL="342900" indent="-342900">
              <a:buFont typeface="+mj-lt"/>
              <a:buAutoNum type="arabicPeriod" startAt="4"/>
            </a:pPr>
            <a:endParaRPr lang="sr-Cyrl-RS" dirty="0" smtClean="0"/>
          </a:p>
          <a:p>
            <a:pPr marL="342900" indent="-342900">
              <a:buFont typeface="+mj-lt"/>
              <a:buAutoNum type="arabicPeriod" startAt="4"/>
            </a:pPr>
            <a:r>
              <a:rPr lang="sr-Cyrl-RS" dirty="0" smtClean="0"/>
              <a:t>Како се бајка завршава? Да ли су негативни јунаци подједнако кажњени за своја недела у свим причама? Која маћеха је, по вама, најсуровија? </a:t>
            </a:r>
          </a:p>
          <a:p>
            <a:pPr marL="342900" indent="-342900">
              <a:buFont typeface="+mj-lt"/>
              <a:buAutoNum type="arabicPeriod" startAt="4"/>
            </a:pPr>
            <a:endParaRPr lang="sr-Cyrl-RS" dirty="0" smtClean="0"/>
          </a:p>
          <a:p>
            <a:pPr marL="342900" indent="-342900">
              <a:buFont typeface="+mj-lt"/>
              <a:buAutoNum type="arabicPeriod" startAt="4"/>
            </a:pPr>
            <a:r>
              <a:rPr lang="sr-Cyrl-RS" dirty="0" smtClean="0"/>
              <a:t>Будите слободни да се изјасните: која верзија вам се највише допада? Да ли вас је нешто посебно зачудило? Који лик вам је омиљен и зашто?</a:t>
            </a:r>
            <a:r>
              <a:rPr lang="sr-Cyrl-RS" dirty="0"/>
              <a:t> Определите се за ону верзију бајке која је, по вама, најпогоднија за децу предшколског узраста, </a:t>
            </a:r>
            <a:r>
              <a:rPr lang="sr-Cyrl-RS" dirty="0" smtClean="0"/>
              <a:t>те нам образложите ваш одговор. Које су ваше асоцијације на приче о Пепељуги? Да ли Вам се Дизнијев филм свиђа више од бајки које сте прочитали на исту тему? </a:t>
            </a:r>
          </a:p>
          <a:p>
            <a:pPr marL="342900" indent="-342900">
              <a:buFont typeface="+mj-lt"/>
              <a:buAutoNum type="arabicPeriod" startAt="4"/>
            </a:pPr>
            <a:endParaRPr lang="sr-Cyrl-RS" dirty="0" smtClean="0"/>
          </a:p>
          <a:p>
            <a:pPr marL="342900" indent="-342900">
              <a:buFont typeface="+mj-lt"/>
              <a:buAutoNum type="arabicPeriod" startAt="4"/>
            </a:pPr>
            <a:r>
              <a:rPr lang="sr-Cyrl-RS" dirty="0" smtClean="0"/>
              <a:t>Једна од порука бајки била би да се вредне девојке, доброг срца могу увек добром надати. При том, доброта је увек повезана са привлачном спољашњошћу. Какав је ваш став, да ли овакве бајке могу код деце (посебно девојчица) развити нереалистичка очекивања, или негативно утицати на духовни развој?</a:t>
            </a:r>
            <a:endParaRPr lang="sr-Cyrl-RS" dirty="0"/>
          </a:p>
        </p:txBody>
      </p:sp>
    </p:spTree>
    <p:extLst>
      <p:ext uri="{BB962C8B-B14F-4D97-AF65-F5344CB8AC3E}">
        <p14:creationId xmlns:p14="http://schemas.microsoft.com/office/powerpoint/2010/main" val="1692686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51037" y="5304066"/>
            <a:ext cx="4724400" cy="1219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П.С. Уводни део презентације може вам, посредно, дати одговоре на питања зашто су бајке забележене у форми у којој су и данас. Размислите о томе!</a:t>
            </a:r>
            <a:endParaRPr lang="sr-Latn-RS" dirty="0"/>
          </a:p>
        </p:txBody>
      </p:sp>
      <p:sp>
        <p:nvSpPr>
          <p:cNvPr id="5" name="Horizontal Scroll 4"/>
          <p:cNvSpPr/>
          <p:nvPr/>
        </p:nvSpPr>
        <p:spPr>
          <a:xfrm>
            <a:off x="435076" y="381000"/>
            <a:ext cx="6956323" cy="2536941"/>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smtClean="0">
                <a:solidFill>
                  <a:schemeClr val="tx1"/>
                </a:solidFill>
              </a:rPr>
              <a:t>Питања која смо навели, водиће вас кроз анализу бајки. У вашем раду, нисте обавезни да покријете апсолутно све аспекте. Довољно је да се, на пример, осврнете на оне сегменте који су вама били посебно занимљиви. Ипак, морате ваша запажања поткрепити примерима из текста.</a:t>
            </a:r>
            <a:endParaRPr lang="sr-Latn-RS" b="1" dirty="0">
              <a:solidFill>
                <a:schemeClr val="tx1"/>
              </a:solidFill>
            </a:endParaRPr>
          </a:p>
        </p:txBody>
      </p:sp>
      <p:sp>
        <p:nvSpPr>
          <p:cNvPr id="7" name="Snip Diagonal Corner Rectangle 6"/>
          <p:cNvSpPr/>
          <p:nvPr/>
        </p:nvSpPr>
        <p:spPr>
          <a:xfrm>
            <a:off x="1143000" y="2667000"/>
            <a:ext cx="7315200" cy="2568459"/>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Есеј који треба да напишете може да личи на саставе које сте писали у средњој школи, с тим да ћете своје тврдње на дату тему образложити сваки пут примерима из текста које ћете препричати, или, уколико желите, дословно навести. Водите рачуна о томе да вам реченице буду пуне, смислене и повезане. Есеј не треба да буде дужи од две странице са проредом 1, 5</a:t>
            </a:r>
            <a:r>
              <a:rPr lang="sr-Cyrl-RS" dirty="0" smtClean="0"/>
              <a:t>.</a:t>
            </a:r>
            <a:endParaRPr lang="sr-Cyrl-RS" dirty="0"/>
          </a:p>
          <a:p>
            <a:pPr algn="ctr"/>
            <a:r>
              <a:rPr lang="sr-Cyrl-RS" dirty="0" smtClean="0"/>
              <a:t>НАПОМЕНА: Водите рачуна о правопису! </a:t>
            </a:r>
            <a:r>
              <a:rPr lang="sr-Cyrl-RS" smtClean="0"/>
              <a:t>Немојте писати латиницом без дијакритичких знакова.</a:t>
            </a:r>
            <a:endParaRPr lang="sr-Latn-RS" dirty="0"/>
          </a:p>
        </p:txBody>
      </p:sp>
    </p:spTree>
    <p:extLst>
      <p:ext uri="{BB962C8B-B14F-4D97-AF65-F5344CB8AC3E}">
        <p14:creationId xmlns:p14="http://schemas.microsoft.com/office/powerpoint/2010/main" val="3620996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miley Face 4"/>
          <p:cNvSpPr/>
          <p:nvPr/>
        </p:nvSpPr>
        <p:spPr>
          <a:xfrm>
            <a:off x="7543800" y="4953000"/>
            <a:ext cx="1600200" cy="15240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4" name="TextBox 3"/>
          <p:cNvSpPr txBox="1"/>
          <p:nvPr/>
        </p:nvSpPr>
        <p:spPr>
          <a:xfrm>
            <a:off x="762000" y="762000"/>
            <a:ext cx="5791200" cy="4247317"/>
          </a:xfrm>
          <a:prstGeom prst="rect">
            <a:avLst/>
          </a:prstGeom>
          <a:noFill/>
        </p:spPr>
        <p:txBody>
          <a:bodyPr wrap="square" rtlCol="0">
            <a:spAutoFit/>
          </a:bodyPr>
          <a:lstStyle/>
          <a:p>
            <a:pPr algn="just"/>
            <a:endParaRPr lang="sr-Cyrl-RS" dirty="0" smtClean="0"/>
          </a:p>
          <a:p>
            <a:pPr algn="just"/>
            <a:r>
              <a:rPr lang="sr-Cyrl-RS" dirty="0" smtClean="0"/>
              <a:t>Драги студенти,</a:t>
            </a:r>
          </a:p>
          <a:p>
            <a:pPr algn="just"/>
            <a:endParaRPr lang="sr-Cyrl-RS" dirty="0"/>
          </a:p>
          <a:p>
            <a:pPr algn="just"/>
            <a:r>
              <a:rPr lang="sr-Cyrl-RS" dirty="0" smtClean="0"/>
              <a:t>Уколико Вам је потребна помоћ, слободно ми се обратите путем мејла (</a:t>
            </a:r>
            <a:r>
              <a:rPr lang="en-US" dirty="0" smtClean="0"/>
              <a:t>jelena.kukic07@gmail.com</a:t>
            </a:r>
            <a:r>
              <a:rPr lang="sr-Cyrl-RS" dirty="0" smtClean="0"/>
              <a:t>). Сваки рад ћу посебно прокоментарисати након што ми га пошаљете, те се надам да ћемо, без обзира на дате околности, успети да остваримо успешну комуникацију. </a:t>
            </a:r>
          </a:p>
          <a:p>
            <a:pPr algn="just"/>
            <a:endParaRPr lang="sr-Cyrl-RS" dirty="0"/>
          </a:p>
          <a:p>
            <a:pPr algn="just"/>
            <a:r>
              <a:rPr lang="sr-Cyrl-RS" dirty="0" smtClean="0"/>
              <a:t>Основна идеја задатка је да нам покажете да сте бајке прочитали, те да вас подстакнемо да истражујете, анализирате и упоређујете текстове који су пред вама. И овај задатак ћемо бодовати. </a:t>
            </a:r>
            <a:endParaRPr lang="sr-Cyrl-RS" dirty="0"/>
          </a:p>
          <a:p>
            <a:endParaRPr lang="sr-Cyrl-RS" dirty="0" smtClean="0"/>
          </a:p>
          <a:p>
            <a:r>
              <a:rPr lang="sr-Cyrl-RS" b="1" dirty="0" smtClean="0"/>
              <a:t>Рок за предају задатка је 23. 3. Срећан рад! </a:t>
            </a:r>
            <a:endParaRPr lang="sr-Latn-RS" b="1" dirty="0"/>
          </a:p>
        </p:txBody>
      </p:sp>
      <p:sp>
        <p:nvSpPr>
          <p:cNvPr id="8" name="TextBox 7"/>
          <p:cNvSpPr txBox="1"/>
          <p:nvPr/>
        </p:nvSpPr>
        <p:spPr>
          <a:xfrm>
            <a:off x="762000" y="5715000"/>
            <a:ext cx="3276600" cy="923330"/>
          </a:xfrm>
          <a:prstGeom prst="rect">
            <a:avLst/>
          </a:prstGeom>
          <a:noFill/>
        </p:spPr>
        <p:txBody>
          <a:bodyPr wrap="square" rtlCol="0">
            <a:spAutoFit/>
          </a:bodyPr>
          <a:lstStyle/>
          <a:p>
            <a:r>
              <a:rPr lang="sr-Cyrl-RS" dirty="0" smtClean="0"/>
              <a:t>Срдачан поздрав,</a:t>
            </a:r>
          </a:p>
          <a:p>
            <a:endParaRPr lang="sr-Cyrl-RS" dirty="0"/>
          </a:p>
          <a:p>
            <a:r>
              <a:rPr lang="sr-Cyrl-RS" dirty="0" smtClean="0"/>
              <a:t>Јелена Кукић.</a:t>
            </a:r>
            <a:endParaRPr lang="sr-Latn-RS" dirty="0"/>
          </a:p>
        </p:txBody>
      </p:sp>
    </p:spTree>
    <p:extLst>
      <p:ext uri="{BB962C8B-B14F-4D97-AF65-F5344CB8AC3E}">
        <p14:creationId xmlns:p14="http://schemas.microsoft.com/office/powerpoint/2010/main" val="408635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029200"/>
          </a:xfrm>
        </p:spPr>
        <p:txBody>
          <a:bodyPr>
            <a:normAutofit fontScale="92500" lnSpcReduction="10000"/>
          </a:bodyPr>
          <a:lstStyle/>
          <a:p>
            <a:r>
              <a:rPr lang="sr-Cyrl-RS" dirty="0" smtClean="0"/>
              <a:t>Шарл Перо био је први европски писац који је усмену бајку учинио најпопуларнијим жанром дечје литературе. Сматра се зачетником модерне европске бајке.</a:t>
            </a:r>
          </a:p>
          <a:p>
            <a:r>
              <a:rPr lang="sr-Cyrl-RS" dirty="0" smtClean="0"/>
              <a:t>У књижевности се јавио крајем 17. века, невеликом збирком бајки: </a:t>
            </a:r>
            <a:r>
              <a:rPr lang="sr-Cyrl-RS" i="1" dirty="0" smtClean="0"/>
              <a:t>Приче и бајке из старих времена с поукама </a:t>
            </a:r>
            <a:r>
              <a:rPr lang="sr-Cyrl-RS" dirty="0" smtClean="0"/>
              <a:t>(1697). Поднаслов је гласио </a:t>
            </a:r>
            <a:r>
              <a:rPr lang="sr-Cyrl-RS" i="1" dirty="0" smtClean="0"/>
              <a:t>Бајке моје мајке гуске.</a:t>
            </a:r>
          </a:p>
          <a:p>
            <a:r>
              <a:rPr lang="sr-Cyrl-RS" dirty="0" smtClean="0"/>
              <a:t>Потписао је ову збирку именом Пјера Дарманкура, свога сина, створивши тако праву дилему у историји књижевности.</a:t>
            </a:r>
          </a:p>
          <a:p>
            <a:r>
              <a:rPr lang="sr-Cyrl-RS" dirty="0" smtClean="0"/>
              <a:t>Наиме, Шарл није потписивао своје бајке, јер је сматрао да оне нису достојне његовог академског реномеа (по професији је био адвокат).</a:t>
            </a:r>
          </a:p>
          <a:p>
            <a:r>
              <a:rPr lang="sr-Cyrl-RS" dirty="0" smtClean="0"/>
              <a:t>Пероова збирка садржала је осам бајки:</a:t>
            </a:r>
            <a:r>
              <a:rPr lang="sr-Cyrl-RS" i="1" dirty="0" smtClean="0"/>
              <a:t> Уснула лепотица, </a:t>
            </a:r>
            <a:r>
              <a:rPr lang="sr-Cyrl-RS" b="1" i="1" u="sng" dirty="0" smtClean="0"/>
              <a:t>Пепељуга,</a:t>
            </a:r>
            <a:r>
              <a:rPr lang="sr-Cyrl-RS" i="1" dirty="0" smtClean="0"/>
              <a:t> Црвенкапица, Плавобради, Мачак у чизмама, Виле, Краљевић чуперак и Палчић.</a:t>
            </a:r>
            <a:endParaRPr lang="sr-Latn-RS" i="1" dirty="0"/>
          </a:p>
        </p:txBody>
      </p:sp>
    </p:spTree>
    <p:extLst>
      <p:ext uri="{BB962C8B-B14F-4D97-AF65-F5344CB8AC3E}">
        <p14:creationId xmlns:p14="http://schemas.microsoft.com/office/powerpoint/2010/main" val="2146710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sr-Cyrl-RS" sz="3200" dirty="0" smtClean="0"/>
              <a:t>„Све оне имају за циљ да покажу каква су преимућства честитости, стрпљења, обазривости, усрдности и покорности, и каква ће несрећа задесити све оне који се не придржавају ових врлина“. </a:t>
            </a:r>
            <a:r>
              <a:rPr lang="sr-Cyrl-RS" dirty="0" smtClean="0"/>
              <a:t>Шарл Перо (предговор бајкама)</a:t>
            </a:r>
          </a:p>
          <a:p>
            <a:r>
              <a:rPr lang="sr-Cyrl-RS" dirty="0" smtClean="0"/>
              <a:t>Шарл Перо је, јасно истакао идејну вредност својих дела. Он инсистира на МОРАЛНОЈ И СТИЛСКОЈ вредности бајке (бајка има </a:t>
            </a:r>
            <a:r>
              <a:rPr lang="sr-Cyrl-RS" u="sng" dirty="0" smtClean="0"/>
              <a:t>дидактичку и естетску функцију</a:t>
            </a:r>
            <a:r>
              <a:rPr lang="sr-Cyrl-RS" dirty="0" smtClean="0"/>
              <a:t>).</a:t>
            </a:r>
          </a:p>
        </p:txBody>
      </p:sp>
      <p:sp>
        <p:nvSpPr>
          <p:cNvPr id="4" name="Snip Diagonal Corner Rectangle 3"/>
          <p:cNvSpPr/>
          <p:nvPr/>
        </p:nvSpPr>
        <p:spPr>
          <a:xfrm>
            <a:off x="1066800" y="4648200"/>
            <a:ext cx="6858000" cy="12954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Шарл Перо је био и сакупљач народних бајки, као што је то код нас био Вук Стефановић Караџић, али је и писао ауторске бајке, те се сматра њиховим аутентичним ствараоцем.</a:t>
            </a:r>
            <a:endParaRPr lang="sr-Latn-RS" dirty="0"/>
          </a:p>
        </p:txBody>
      </p:sp>
    </p:spTree>
    <p:extLst>
      <p:ext uri="{BB962C8B-B14F-4D97-AF65-F5344CB8AC3E}">
        <p14:creationId xmlns:p14="http://schemas.microsoft.com/office/powerpoint/2010/main" val="3770612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200" dirty="0" smtClean="0"/>
              <a:t>Шарл Перо утицао је на друге...</a:t>
            </a:r>
            <a:endParaRPr lang="sr-Latn-RS" sz="3200" dirty="0"/>
          </a:p>
        </p:txBody>
      </p:sp>
      <p:sp>
        <p:nvSpPr>
          <p:cNvPr id="3" name="Content Placeholder 2"/>
          <p:cNvSpPr>
            <a:spLocks noGrp="1"/>
          </p:cNvSpPr>
          <p:nvPr>
            <p:ph idx="1"/>
          </p:nvPr>
        </p:nvSpPr>
        <p:spPr>
          <a:xfrm>
            <a:off x="457200" y="304800"/>
            <a:ext cx="2667000" cy="3962400"/>
          </a:xfrm>
        </p:spPr>
        <p:txBody>
          <a:bodyPr>
            <a:normAutofit fontScale="92500"/>
          </a:bodyPr>
          <a:lstStyle/>
          <a:p>
            <a:pPr marL="0" indent="0">
              <a:buNone/>
            </a:pPr>
            <a:r>
              <a:rPr lang="sr-Cyrl-RS" dirty="0" smtClean="0"/>
              <a:t>На Пероа су се доцније угледали браћа Грим, чувени Андерсен, а донекле и Пушкин, познати руски писац</a:t>
            </a:r>
            <a:r>
              <a:rPr lang="sr-Latn-RS" dirty="0" smtClean="0"/>
              <a:t>, </a:t>
            </a:r>
            <a:r>
              <a:rPr lang="sr-Cyrl-RS" dirty="0" smtClean="0"/>
              <a:t>који су сви сакупљали народне бајке, записујући их од усмених приповедача!</a:t>
            </a: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712232"/>
            <a:ext cx="2054941" cy="2365572"/>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11394"/>
            <a:ext cx="2071964" cy="3159745"/>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019" y="3077804"/>
            <a:ext cx="2097381" cy="2595768"/>
          </a:xfrm>
          <a:prstGeom prst="rect">
            <a:avLst/>
          </a:prstGeom>
          <a:ln>
            <a:noFill/>
          </a:ln>
          <a:effectLst>
            <a:softEdge rad="112500"/>
          </a:effectLst>
        </p:spPr>
      </p:pic>
    </p:spTree>
    <p:extLst>
      <p:ext uri="{BB962C8B-B14F-4D97-AF65-F5344CB8AC3E}">
        <p14:creationId xmlns:p14="http://schemas.microsoft.com/office/powerpoint/2010/main" val="4281098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Cyrl-RS" dirty="0" smtClean="0"/>
              <a:t>Бајке Шарл Пероа саткане су по узору на мотиве из усмене традиције, или су прераде аутентичних предања, која заокупљају пажњу савременог читаоца и приближују му давно нестале светове чудовишта, наднаравних бића, монстртума и обичних, малих, племенитих људи; оне су отелотворење отмености принчева и принцеза, и чудесне представе митских праслика и заборављених догађаја.</a:t>
            </a:r>
            <a:endParaRPr lang="sr-Latn-RS" dirty="0"/>
          </a:p>
        </p:txBody>
      </p:sp>
      <p:sp>
        <p:nvSpPr>
          <p:cNvPr id="4" name="Snip Same Side Corner Rectangle 3"/>
          <p:cNvSpPr/>
          <p:nvPr/>
        </p:nvSpPr>
        <p:spPr>
          <a:xfrm>
            <a:off x="533400" y="4114800"/>
            <a:ext cx="8153400" cy="16764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Перо је утемељио форму и профил ауторске бајке, која ће наћи свој идентитет у стварању браће Грим, Андерсена, Пушкина, Иване Брлић Мажуранић и других европских бајкописаца.</a:t>
            </a:r>
            <a:endParaRPr lang="sr-Latn-RS" dirty="0"/>
          </a:p>
        </p:txBody>
      </p:sp>
      <p:sp>
        <p:nvSpPr>
          <p:cNvPr id="5" name="Rectangle 4"/>
          <p:cNvSpPr/>
          <p:nvPr/>
        </p:nvSpPr>
        <p:spPr>
          <a:xfrm>
            <a:off x="533400" y="5943600"/>
            <a:ext cx="83058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Још у 18. веку, његове бајке су преведене на неке европске језике и убрзо постале омиљена лектира малих читалаца.</a:t>
            </a:r>
            <a:endParaRPr lang="sr-Latn-RS" dirty="0"/>
          </a:p>
        </p:txBody>
      </p:sp>
    </p:spTree>
    <p:extLst>
      <p:ext uri="{BB962C8B-B14F-4D97-AF65-F5344CB8AC3E}">
        <p14:creationId xmlns:p14="http://schemas.microsoft.com/office/powerpoint/2010/main" val="160978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dirty="0" smtClean="0"/>
              <a:t>Браћа Грим (1785-1863) (1786-1859)</a:t>
            </a:r>
            <a:endParaRPr lang="sr-Latn-R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500" y="685800"/>
            <a:ext cx="6908800" cy="3886200"/>
          </a:xfrm>
          <a:prstGeom prst="rect">
            <a:avLst/>
          </a:prstGeom>
          <a:ln>
            <a:noFill/>
          </a:ln>
          <a:effectLst>
            <a:softEdge rad="112500"/>
          </a:effectLst>
        </p:spPr>
      </p:pic>
    </p:spTree>
    <p:extLst>
      <p:ext uri="{BB962C8B-B14F-4D97-AF65-F5344CB8AC3E}">
        <p14:creationId xmlns:p14="http://schemas.microsoft.com/office/powerpoint/2010/main" val="932682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Јакоб и Вилхелм Грим</a:t>
            </a:r>
            <a:endParaRPr lang="sr-Latn-RS" dirty="0"/>
          </a:p>
        </p:txBody>
      </p:sp>
      <p:sp>
        <p:nvSpPr>
          <p:cNvPr id="3" name="Content Placeholder 2"/>
          <p:cNvSpPr>
            <a:spLocks noGrp="1"/>
          </p:cNvSpPr>
          <p:nvPr>
            <p:ph idx="1"/>
          </p:nvPr>
        </p:nvSpPr>
        <p:spPr/>
        <p:txBody>
          <a:bodyPr>
            <a:normAutofit lnSpcReduction="10000"/>
          </a:bodyPr>
          <a:lstStyle/>
          <a:p>
            <a:r>
              <a:rPr lang="sr-Cyrl-RS" dirty="0" smtClean="0"/>
              <a:t>Познати писци, научници, фолклористи и филолози, браћа Грим, оставили су немачкој и европској баштини две вредне збирке народних умотворина:</a:t>
            </a:r>
          </a:p>
          <a:p>
            <a:r>
              <a:rPr lang="sr-Cyrl-RS" dirty="0" smtClean="0"/>
              <a:t>* „Бајке за децу и дом“ (1812.)</a:t>
            </a:r>
          </a:p>
          <a:p>
            <a:r>
              <a:rPr lang="sr-Cyrl-RS" dirty="0" smtClean="0"/>
              <a:t>* „Немачке бајке“ (1815.)</a:t>
            </a:r>
          </a:p>
          <a:p>
            <a:r>
              <a:rPr lang="sr-Cyrl-RS" dirty="0" smtClean="0"/>
              <a:t>Обојица су били свестрано образовани, те су поседовали изразит афинитет за усмено благо.</a:t>
            </a:r>
          </a:p>
          <a:p>
            <a:r>
              <a:rPr lang="sr-Cyrl-RS" dirty="0" smtClean="0"/>
              <a:t>Гајили су интересовање не само за културно наслеђе немачког народа, већ и за баштину и фолклор других европских народа.</a:t>
            </a:r>
            <a:endParaRPr lang="sr-Latn-RS" dirty="0"/>
          </a:p>
        </p:txBody>
      </p:sp>
    </p:spTree>
    <p:extLst>
      <p:ext uri="{BB962C8B-B14F-4D97-AF65-F5344CB8AC3E}">
        <p14:creationId xmlns:p14="http://schemas.microsoft.com/office/powerpoint/2010/main" val="2885869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7772400" cy="4267200"/>
          </a:xfrm>
        </p:spPr>
        <p:txBody>
          <a:bodyPr>
            <a:normAutofit/>
          </a:bodyPr>
          <a:lstStyle/>
          <a:p>
            <a:r>
              <a:rPr lang="sr-Cyrl-RS" dirty="0" smtClean="0"/>
              <a:t>Браћа Грим вршили су компаративну анализу и вредновање усменог стваралаштва те тиме зближили националне књижевности у оквиру усмене традиције појединих народа. Старији брат, Јакоб, веома се интересовао за српске народне умотворине. Научио је српски језик да би читао наше народне песме, потом их преводио на немачки језик. </a:t>
            </a:r>
          </a:p>
          <a:p>
            <a:r>
              <a:rPr lang="sr-Cyrl-RS" dirty="0" smtClean="0"/>
              <a:t>Јакоб је упознао и великог Гетеа са српским народним умотворинама и Вуковим радом.</a:t>
            </a:r>
          </a:p>
          <a:p>
            <a:r>
              <a:rPr lang="sr-Cyrl-RS" dirty="0" smtClean="0"/>
              <a:t>Вук му се захваљује посветивши му прву збирку српских народних приповедака.</a:t>
            </a:r>
            <a:endParaRPr lang="sr-Latn-RS" dirty="0"/>
          </a:p>
        </p:txBody>
      </p:sp>
      <p:sp>
        <p:nvSpPr>
          <p:cNvPr id="4" name="Left-Right Arrow 3"/>
          <p:cNvSpPr/>
          <p:nvPr/>
        </p:nvSpPr>
        <p:spPr>
          <a:xfrm>
            <a:off x="1066800" y="228600"/>
            <a:ext cx="6553200" cy="1371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Познанство са Јернејем Копитарем и Вуком Караџићем</a:t>
            </a:r>
            <a:endParaRPr lang="sr-Latn-RS" dirty="0"/>
          </a:p>
        </p:txBody>
      </p:sp>
    </p:spTree>
    <p:extLst>
      <p:ext uri="{BB962C8B-B14F-4D97-AF65-F5344CB8AC3E}">
        <p14:creationId xmlns:p14="http://schemas.microsoft.com/office/powerpoint/2010/main" val="2132546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980</TotalTime>
  <Words>2190</Words>
  <Application>Microsoft Office PowerPoint</Application>
  <PresentationFormat>On-screen Show (4:3)</PresentationFormat>
  <Paragraphs>92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NewsPrint</vt:lpstr>
      <vt:lpstr>Три пепељуге</vt:lpstr>
      <vt:lpstr>Шарл Перо (1628- 1703)</vt:lpstr>
      <vt:lpstr>PowerPoint Presentation</vt:lpstr>
      <vt:lpstr>PowerPoint Presentation</vt:lpstr>
      <vt:lpstr>Шарл Перо утицао је на друге...</vt:lpstr>
      <vt:lpstr>PowerPoint Presentation</vt:lpstr>
      <vt:lpstr>Браћа Грим (1785-1863) (1786-1859)</vt:lpstr>
      <vt:lpstr>Јакоб и Вилхелм Грим</vt:lpstr>
      <vt:lpstr>PowerPoint Presentation</vt:lpstr>
      <vt:lpstr>PowerPoint Presentation</vt:lpstr>
      <vt:lpstr>PowerPoint Presentation</vt:lpstr>
      <vt:lpstr>Бајке чудесне садржине ближе су поимању света деце предшколске и ране школске доби.</vt:lpstr>
      <vt:lpstr>Бајке браће Грим садрже знатно више општих места, карактеристичних за бајку уопште. У њима је стварност уметнички обликована и смештена у сферу чудесног и фантастичног. Посебно је привлачан језик и стил којим су написане, те их деца и данас воле читати.</vt:lpstr>
      <vt:lpstr>Вук Стефановић Караџић (1787-1864)</vt:lpstr>
      <vt:lpstr>Велики просветитељ </vt:lpstr>
      <vt:lpstr>PowerPoint Presentation</vt:lpstr>
      <vt:lpstr>PowerPoint Presentation</vt:lpstr>
      <vt:lpstr>Већ поменуто познантсво са браћом Грим, помогло је Вуку да прикаже српске народне бајке у новом, позитивном светлу. Вук је приликом записивања бајки које је чуо, уносио измене те посебно истицао поједине делове, како би задовољио дидактички принцип, који је сматрао веома важним аспектом народних бајки.</vt:lpstr>
      <vt:lpstr>Три пепељуге – ЗАДАТАК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Три пепељуге</dc:title>
  <dc:creator>Jelena Kukić</dc:creator>
  <cp:lastModifiedBy>Jelena Kukić</cp:lastModifiedBy>
  <cp:revision>41</cp:revision>
  <dcterms:created xsi:type="dcterms:W3CDTF">2006-08-16T00:00:00Z</dcterms:created>
  <dcterms:modified xsi:type="dcterms:W3CDTF">2021-03-16T11:04:49Z</dcterms:modified>
</cp:coreProperties>
</file>